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3"/>
  </p:notesMasterIdLst>
  <p:sldIdLst>
    <p:sldId id="354" r:id="rId2"/>
    <p:sldId id="257" r:id="rId3"/>
    <p:sldId id="259" r:id="rId4"/>
    <p:sldId id="258" r:id="rId5"/>
    <p:sldId id="41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24" r:id="rId25"/>
    <p:sldId id="425" r:id="rId26"/>
    <p:sldId id="426" r:id="rId27"/>
    <p:sldId id="335" r:id="rId28"/>
    <p:sldId id="331" r:id="rId29"/>
    <p:sldId id="332" r:id="rId30"/>
    <p:sldId id="333" r:id="rId31"/>
    <p:sldId id="334" r:id="rId32"/>
    <p:sldId id="455" r:id="rId33"/>
    <p:sldId id="480" r:id="rId34"/>
    <p:sldId id="457" r:id="rId35"/>
    <p:sldId id="458" r:id="rId36"/>
    <p:sldId id="460" r:id="rId37"/>
    <p:sldId id="461" r:id="rId38"/>
    <p:sldId id="462" r:id="rId39"/>
    <p:sldId id="459" r:id="rId40"/>
    <p:sldId id="345" r:id="rId41"/>
    <p:sldId id="283" r:id="rId42"/>
    <p:sldId id="362" r:id="rId43"/>
    <p:sldId id="356" r:id="rId44"/>
    <p:sldId id="357" r:id="rId45"/>
    <p:sldId id="310" r:id="rId46"/>
    <p:sldId id="286" r:id="rId47"/>
    <p:sldId id="287" r:id="rId48"/>
    <p:sldId id="288" r:id="rId49"/>
    <p:sldId id="289" r:id="rId50"/>
    <p:sldId id="409" r:id="rId51"/>
    <p:sldId id="415" r:id="rId52"/>
    <p:sldId id="421" r:id="rId53"/>
    <p:sldId id="429" r:id="rId54"/>
    <p:sldId id="315" r:id="rId55"/>
    <p:sldId id="316" r:id="rId56"/>
    <p:sldId id="317" r:id="rId57"/>
    <p:sldId id="318" r:id="rId58"/>
    <p:sldId id="319" r:id="rId59"/>
    <p:sldId id="320" r:id="rId60"/>
    <p:sldId id="322" r:id="rId61"/>
    <p:sldId id="323" r:id="rId62"/>
    <p:sldId id="383" r:id="rId63"/>
    <p:sldId id="384" r:id="rId64"/>
    <p:sldId id="324" r:id="rId65"/>
    <p:sldId id="325" r:id="rId66"/>
    <p:sldId id="347" r:id="rId67"/>
    <p:sldId id="410" r:id="rId68"/>
    <p:sldId id="411" r:id="rId69"/>
    <p:sldId id="412" r:id="rId70"/>
    <p:sldId id="401" r:id="rId71"/>
    <p:sldId id="326" r:id="rId72"/>
    <p:sldId id="423" r:id="rId73"/>
    <p:sldId id="341" r:id="rId74"/>
    <p:sldId id="328" r:id="rId75"/>
    <p:sldId id="350" r:id="rId76"/>
    <p:sldId id="329" r:id="rId77"/>
    <p:sldId id="330" r:id="rId78"/>
    <p:sldId id="342" r:id="rId79"/>
    <p:sldId id="351" r:id="rId80"/>
    <p:sldId id="352" r:id="rId81"/>
    <p:sldId id="364" r:id="rId82"/>
    <p:sldId id="363" r:id="rId83"/>
    <p:sldId id="402" r:id="rId84"/>
    <p:sldId id="438" r:id="rId85"/>
    <p:sldId id="469" r:id="rId86"/>
    <p:sldId id="472" r:id="rId87"/>
    <p:sldId id="470" r:id="rId88"/>
    <p:sldId id="471" r:id="rId89"/>
    <p:sldId id="336" r:id="rId90"/>
    <p:sldId id="366" r:id="rId91"/>
    <p:sldId id="403" r:id="rId92"/>
    <p:sldId id="365" r:id="rId93"/>
    <p:sldId id="367" r:id="rId94"/>
    <p:sldId id="393" r:id="rId95"/>
    <p:sldId id="369" r:id="rId96"/>
    <p:sldId id="479" r:id="rId97"/>
    <p:sldId id="404" r:id="rId98"/>
    <p:sldId id="436" r:id="rId99"/>
    <p:sldId id="437" r:id="rId100"/>
    <p:sldId id="440" r:id="rId101"/>
    <p:sldId id="394" r:id="rId102"/>
    <p:sldId id="405" r:id="rId103"/>
    <p:sldId id="430" r:id="rId104"/>
    <p:sldId id="441" r:id="rId105"/>
    <p:sldId id="443" r:id="rId106"/>
    <p:sldId id="444" r:id="rId107"/>
    <p:sldId id="445" r:id="rId108"/>
    <p:sldId id="447" r:id="rId109"/>
    <p:sldId id="446" r:id="rId110"/>
    <p:sldId id="449" r:id="rId111"/>
    <p:sldId id="502" r:id="rId112"/>
    <p:sldId id="452" r:id="rId113"/>
    <p:sldId id="451" r:id="rId114"/>
    <p:sldId id="489" r:id="rId115"/>
    <p:sldId id="490" r:id="rId116"/>
    <p:sldId id="492" r:id="rId117"/>
    <p:sldId id="493" r:id="rId118"/>
    <p:sldId id="494" r:id="rId119"/>
    <p:sldId id="495" r:id="rId120"/>
    <p:sldId id="496" r:id="rId121"/>
    <p:sldId id="497" r:id="rId122"/>
    <p:sldId id="498" r:id="rId123"/>
    <p:sldId id="499" r:id="rId124"/>
    <p:sldId id="500" r:id="rId125"/>
    <p:sldId id="501" r:id="rId126"/>
    <p:sldId id="491" r:id="rId127"/>
    <p:sldId id="392" r:id="rId128"/>
    <p:sldId id="395" r:id="rId129"/>
    <p:sldId id="413" r:id="rId130"/>
    <p:sldId id="414" r:id="rId131"/>
    <p:sldId id="396" r:id="rId132"/>
    <p:sldId id="397" r:id="rId133"/>
    <p:sldId id="406" r:id="rId134"/>
    <p:sldId id="431" r:id="rId135"/>
    <p:sldId id="432" r:id="rId136"/>
    <p:sldId id="339" r:id="rId137"/>
    <p:sldId id="399" r:id="rId138"/>
    <p:sldId id="398" r:id="rId139"/>
    <p:sldId id="400" r:id="rId140"/>
    <p:sldId id="407" r:id="rId141"/>
    <p:sldId id="408" r:id="rId142"/>
    <p:sldId id="478" r:id="rId143"/>
    <p:sldId id="433" r:id="rId144"/>
    <p:sldId id="453" r:id="rId145"/>
    <p:sldId id="434" r:id="rId146"/>
    <p:sldId id="435" r:id="rId147"/>
    <p:sldId id="463" r:id="rId148"/>
    <p:sldId id="464" r:id="rId149"/>
    <p:sldId id="465" r:id="rId150"/>
    <p:sldId id="466" r:id="rId151"/>
    <p:sldId id="467" r:id="rId152"/>
    <p:sldId id="468" r:id="rId153"/>
    <p:sldId id="513" r:id="rId154"/>
    <p:sldId id="503" r:id="rId155"/>
    <p:sldId id="506" r:id="rId156"/>
    <p:sldId id="507" r:id="rId157"/>
    <p:sldId id="514" r:id="rId158"/>
    <p:sldId id="511" r:id="rId159"/>
    <p:sldId id="516" r:id="rId160"/>
    <p:sldId id="515" r:id="rId161"/>
    <p:sldId id="508" r:id="rId162"/>
    <p:sldId id="509" r:id="rId163"/>
    <p:sldId id="510" r:id="rId164"/>
    <p:sldId id="296" r:id="rId165"/>
    <p:sldId id="297" r:id="rId166"/>
    <p:sldId id="298" r:id="rId167"/>
    <p:sldId id="311" r:id="rId168"/>
    <p:sldId id="299" r:id="rId169"/>
    <p:sldId id="300" r:id="rId170"/>
    <p:sldId id="301" r:id="rId171"/>
    <p:sldId id="302" r:id="rId172"/>
    <p:sldId id="504" r:id="rId173"/>
    <p:sldId id="303" r:id="rId174"/>
    <p:sldId id="304" r:id="rId175"/>
    <p:sldId id="505" r:id="rId176"/>
    <p:sldId id="379" r:id="rId177"/>
    <p:sldId id="380" r:id="rId178"/>
    <p:sldId id="381" r:id="rId179"/>
    <p:sldId id="382" r:id="rId180"/>
    <p:sldId id="373" r:id="rId181"/>
    <p:sldId id="374" r:id="rId182"/>
    <p:sldId id="375" r:id="rId183"/>
    <p:sldId id="376" r:id="rId184"/>
    <p:sldId id="377" r:id="rId185"/>
    <p:sldId id="378" r:id="rId186"/>
    <p:sldId id="388" r:id="rId187"/>
    <p:sldId id="391" r:id="rId188"/>
    <p:sldId id="420" r:id="rId189"/>
    <p:sldId id="390" r:id="rId190"/>
    <p:sldId id="389" r:id="rId191"/>
    <p:sldId id="372" r:id="rId1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3216" y="-672"/>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notesMaster" Target="notesMasters/notesMaster1.xml"/><Relationship Id="rId194" Type="http://schemas.openxmlformats.org/officeDocument/2006/relationships/printerSettings" Target="printerSettings/printerSettings1.bin"/><Relationship Id="rId195" Type="http://schemas.openxmlformats.org/officeDocument/2006/relationships/presProps" Target="presProps.xml"/><Relationship Id="rId196" Type="http://schemas.openxmlformats.org/officeDocument/2006/relationships/viewProps" Target="viewProps.xml"/><Relationship Id="rId197" Type="http://schemas.openxmlformats.org/officeDocument/2006/relationships/theme" Target="theme/theme1.xml"/><Relationship Id="rId198"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3372264"/>
        <c:axId val="2106022856"/>
        <c:axId val="0"/>
      </c:bar3DChart>
      <c:catAx>
        <c:axId val="2103372264"/>
        <c:scaling>
          <c:orientation val="minMax"/>
        </c:scaling>
        <c:delete val="1"/>
        <c:axPos val="b"/>
        <c:majorTickMark val="out"/>
        <c:minorTickMark val="none"/>
        <c:tickLblPos val="nextTo"/>
        <c:crossAx val="2106022856"/>
        <c:crosses val="autoZero"/>
        <c:auto val="1"/>
        <c:lblAlgn val="ctr"/>
        <c:lblOffset val="100"/>
        <c:noMultiLvlLbl val="0"/>
      </c:catAx>
      <c:valAx>
        <c:axId val="2106022856"/>
        <c:scaling>
          <c:orientation val="minMax"/>
        </c:scaling>
        <c:delete val="0"/>
        <c:axPos val="l"/>
        <c:majorGridlines/>
        <c:numFmt formatCode="0" sourceLinked="1"/>
        <c:majorTickMark val="out"/>
        <c:minorTickMark val="none"/>
        <c:tickLblPos val="nextTo"/>
        <c:crossAx val="21033722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06/01/2012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30</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31</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39</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55</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56</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63</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Either way they’re treated the same by the DB engine – no difference in performance </a:t>
            </a:r>
            <a:r>
              <a:rPr lang="en-US" baseline="0" smtClean="0"/>
              <a:t>or richness.</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88</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95</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96</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116</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128</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130</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145</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163</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168</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171</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177</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178</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179</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180</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181</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182</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184</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185</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a:latin typeface="Courier New"/>
              </a:rPr>
              <a:t>companion.name</a:t>
            </a:r>
            <a:r>
              <a:rPr lang="en-US" sz="1800" dirty="0">
                <a:latin typeface="Courier New"/>
              </a:rPr>
              <a:t>, 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pic>
        <p:nvPicPr>
          <p:cNvPr id="5" name="Picture 4"/>
          <p:cNvPicPr>
            <a:picLocks noChangeAspect="1"/>
          </p:cNvPicPr>
          <p:nvPr/>
        </p:nvPicPr>
        <p:blipFill>
          <a:blip/>
          <a:stretch>
            <a:fillRect/>
          </a:stretch>
        </p:blipFill>
        <p:spPr>
          <a:xfrm>
            <a:off x="1134917" y="1544028"/>
            <a:ext cx="1093355" cy="1759233"/>
          </a:xfrm>
          <a:prstGeom prst="rect">
            <a:avLst/>
          </a:prstGeom>
        </p:spPr>
      </p:pic>
      <p:pic>
        <p:nvPicPr>
          <p:cNvPr id="6" name="Picture 5"/>
          <p:cNvPicPr>
            <a:picLocks noChangeAspect="1"/>
          </p:cNvPicPr>
          <p:nvPr/>
        </p:nvPicPr>
        <p:blipFill>
          <a:blip/>
          <a:stretch>
            <a:fillRect/>
          </a:stretch>
        </p:blipFill>
        <p:spPr>
          <a:xfrm>
            <a:off x="2506801" y="2563092"/>
            <a:ext cx="1509883" cy="804718"/>
          </a:xfrm>
          <a:prstGeom prst="rect">
            <a:avLst/>
          </a:prstGeom>
        </p:spPr>
      </p:pic>
      <p:pic>
        <p:nvPicPr>
          <p:cNvPr id="9" name="Picture 8"/>
          <p:cNvPicPr>
            <a:picLocks noChangeAspect="1"/>
          </p:cNvPicPr>
          <p:nvPr/>
        </p:nvPicPr>
        <p:blipFill>
          <a:blip/>
          <a:stretch>
            <a:fillRect/>
          </a:stretch>
        </p:blipFill>
        <p:spPr>
          <a:xfrm>
            <a:off x="4468091" y="3683558"/>
            <a:ext cx="2901372" cy="1036801"/>
          </a:xfrm>
          <a:prstGeom prst="rect">
            <a:avLst/>
          </a:prstGeom>
        </p:spPr>
      </p:pic>
    </p:spTree>
    <p:extLst>
      <p:ext uri="{BB962C8B-B14F-4D97-AF65-F5344CB8AC3E}">
        <p14:creationId xmlns:p14="http://schemas.microsoft.com/office/powerpoint/2010/main" val="328838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355568081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Donna Noble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801255" y="1552863"/>
            <a:ext cx="3008745" cy="4636764"/>
          </a:xfrm>
          <a:prstGeom prst="rect">
            <a:avLst/>
          </a:prstGeom>
        </p:spPr>
      </p:pic>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endParaRPr lang="en-US" dirty="0" smtClean="0">
              <a:latin typeface="Courier New"/>
              <a:cs typeface="Courier New"/>
            </a:endParaRPr>
          </a:p>
          <a:p>
            <a:pPr lvl="2"/>
            <a:endParaRPr lang="en-US" dirty="0" smtClean="0"/>
          </a:p>
          <a:p>
            <a:endParaRPr lang="en-US" dirty="0" smtClean="0">
              <a:latin typeface="Courier New"/>
              <a:cs typeface="Courier New"/>
            </a:endParaRP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It’s super-powerful for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a:p>
            <a:pPr lvl="1"/>
            <a:r>
              <a:rPr lang="en-US" dirty="0" smtClean="0"/>
              <a:t>Jim’s </a:t>
            </a:r>
            <a:r>
              <a:rPr lang="en-US" dirty="0" err="1" smtClean="0"/>
              <a:t>favourite</a:t>
            </a:r>
            <a:r>
              <a:rPr lang="en-US" dirty="0" smtClean="0"/>
              <a:t> pairing!</a:t>
            </a:r>
            <a:endParaRPr lang="en-US" dirty="0"/>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11</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355648172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a:t>
            </a:r>
            <a:r>
              <a:rPr lang="en-US" dirty="0" smtClean="0">
                <a:sym typeface="Wingdings"/>
              </a:rPr>
              <a:t>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endParaRPr lang="en-US" dirty="0" smtClean="0"/>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endParaRPr lang="en-US" dirty="0" smtClean="0"/>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12</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smtClean="0"/>
              <a:t>to use Unmanaged </a:t>
            </a:r>
            <a:r>
              <a:rPr lang="en-US" dirty="0" smtClean="0"/>
              <a:t>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13</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Managed Extensions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Extensions</a:t>
            </a:r>
            <a:endParaRPr lang="en-US" dirty="0"/>
          </a:p>
        </p:txBody>
      </p:sp>
      <p:sp>
        <p:nvSpPr>
          <p:cNvPr id="3" name="Content Placeholder 2"/>
          <p:cNvSpPr>
            <a:spLocks noGrp="1"/>
          </p:cNvSpPr>
          <p:nvPr>
            <p:ph idx="1"/>
          </p:nvPr>
        </p:nvSpPr>
        <p:spPr/>
        <p:txBody>
          <a:bodyPr>
            <a:normAutofit/>
          </a:bodyPr>
          <a:lstStyle/>
          <a:p>
            <a:r>
              <a:rPr lang="en-US" dirty="0" smtClean="0"/>
              <a:t>Built-in framework</a:t>
            </a:r>
          </a:p>
          <a:p>
            <a:r>
              <a:rPr lang="en-US" dirty="0" smtClean="0"/>
              <a:t>Automatically produces JSON and HTML</a:t>
            </a:r>
          </a:p>
          <a:p>
            <a:r>
              <a:rPr lang="en-US" dirty="0" smtClean="0"/>
              <a:t>Packages containing </a:t>
            </a:r>
            <a:r>
              <a:rPr lang="en-US" dirty="0" err="1" smtClean="0"/>
              <a:t>extentions</a:t>
            </a:r>
            <a:r>
              <a:rPr lang="en-US" dirty="0" smtClean="0"/>
              <a:t>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343794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14</a:t>
            </a:r>
            <a:endParaRPr lang="en-US" dirty="0"/>
          </a:p>
        </p:txBody>
      </p:sp>
      <p:sp>
        <p:nvSpPr>
          <p:cNvPr id="5" name="Subtitle 4"/>
          <p:cNvSpPr>
            <a:spLocks noGrp="1"/>
          </p:cNvSpPr>
          <p:nvPr>
            <p:ph type="subTitle" idx="1"/>
          </p:nvPr>
        </p:nvSpPr>
        <p:spPr/>
        <p:txBody>
          <a:bodyPr/>
          <a:lstStyle/>
          <a:p>
            <a:r>
              <a:rPr lang="en-US" dirty="0" smtClean="0"/>
              <a:t>REST </a:t>
            </a:r>
            <a:r>
              <a:rPr lang="en-US" dirty="0" smtClean="0"/>
              <a:t>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property in </a:t>
            </a:r>
            <a:r>
              <a:rPr lang="en-US" dirty="0" err="1" smtClean="0">
                <a:latin typeface="Courier New"/>
                <a:cs typeface="Courier New"/>
              </a:rPr>
              <a:t>conf</a:t>
            </a:r>
            <a:r>
              <a:rPr lang="en-US" dirty="0" smtClean="0">
                <a:latin typeface="Courier New"/>
                <a:cs typeface="Courier New"/>
              </a:rPr>
              <a:t>/neo4j-server.properties</a:t>
            </a:r>
            <a:br>
              <a:rPr lang="en-US" dirty="0" smtClean="0">
                <a:latin typeface="Courier New"/>
                <a:cs typeface="Courier New"/>
              </a:rPr>
            </a:br>
            <a:endParaRPr lang="en-US" dirty="0" smtClean="0">
              <a:latin typeface="Courier New"/>
              <a:cs typeface="Courier New"/>
            </a:endParaRP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Implement Interface </a:t>
            </a:r>
            <a:r>
              <a:rPr lang="en-US" sz="2400" b="1" dirty="0" smtClean="0">
                <a:latin typeface="Courier New"/>
                <a:cs typeface="Courier New"/>
              </a:rPr>
              <a:t>org.neo4j.server.rest.security.SecurityRule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endParaRPr lang="en-US" sz="2400" dirty="0" smtClean="0">
              <a:latin typeface="Courier New"/>
              <a:cs typeface="Courier New"/>
            </a:endParaRPr>
          </a:p>
          <a:p>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request</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GraphDatabaseService</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graph)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p>
          <a:p>
            <a:endParaRPr lang="en-US" sz="2400" dirty="0">
              <a:latin typeface="Courier New"/>
              <a:cs typeface="Courier New"/>
            </a:endParaRPr>
          </a:p>
          <a:p>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a:r>
            <a:r>
              <a:rPr lang="en-US" dirty="0" smtClean="0"/>
              <a:t>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a:t>
            </a:r>
            <a:r>
              <a:rPr lang="en-US" dirty="0" smtClean="0"/>
              <a:t>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a:t>
            </a:r>
            <a:r>
              <a:rPr lang="en-US" dirty="0" smtClean="0"/>
              <a:t>kernel</a:t>
            </a:r>
          </a:p>
          <a:p>
            <a:pPr lvl="1"/>
            <a:r>
              <a:rPr lang="en-US" dirty="0"/>
              <a:t>Listen for transaction lifecycles and </a:t>
            </a:r>
            <a:r>
              <a:rPr lang="en-US" dirty="0" smtClean="0"/>
              <a:t>respond</a:t>
            </a:r>
            <a:endParaRPr lang="en-US" dirty="0" smtClean="0"/>
          </a:p>
          <a:p>
            <a:r>
              <a:rPr lang="en-US" dirty="0" smtClean="0"/>
              <a:t>Running </a:t>
            </a:r>
            <a:r>
              <a:rPr lang="en-US" dirty="0" smtClean="0"/>
              <a:t>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a:t>
            </a:r>
            <a:r>
              <a:rPr lang="en-US" dirty="0" smtClean="0"/>
              <a:t>Neo4j</a:t>
            </a:r>
            <a:endParaRPr lang="en-US" dirty="0" smtClean="0"/>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endParaRPr lang="en-US" dirty="0"/>
          </a:p>
          <a:p>
            <a:r>
              <a:rPr lang="en-US" dirty="0" smtClean="0"/>
              <a:t>15:15-15:30 </a:t>
            </a:r>
            <a:r>
              <a:rPr lang="en-US" dirty="0"/>
              <a:t>Coffee </a:t>
            </a:r>
            <a:r>
              <a:rPr lang="en-US" dirty="0" smtClean="0"/>
              <a:t>break</a:t>
            </a:r>
          </a:p>
          <a:p>
            <a:r>
              <a:rPr lang="en-US" smtClean="0"/>
              <a:t>17:</a:t>
            </a:r>
            <a:r>
              <a:rPr lang="en-US" dirty="0" smtClean="0"/>
              <a:t>00 End</a:t>
            </a:r>
            <a:endParaRPr lang="en-US" dirty="0"/>
          </a:p>
        </p:txBody>
      </p:sp>
    </p:spTree>
    <p:extLst>
      <p:ext uri="{BB962C8B-B14F-4D97-AF65-F5344CB8AC3E}">
        <p14:creationId xmlns:p14="http://schemas.microsoft.com/office/powerpoint/2010/main" val="23011958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endParaRPr lang="en-US" sz="1800" dirty="0">
              <a:latin typeface="Courier New"/>
              <a:cs typeface="Courier New"/>
            </a:endParaRP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endParaRPr lang="en-US" dirty="0" smtClean="0"/>
          </a:p>
          <a:p>
            <a:pPr lvl="1"/>
            <a:r>
              <a:rPr lang="en-US" dirty="0" smtClean="0"/>
              <a:t>Properties</a:t>
            </a:r>
            <a:endParaRPr lang="en-US" dirty="0" smtClean="0"/>
          </a:p>
          <a:p>
            <a:pPr lvl="2"/>
            <a:r>
              <a:rPr lang="en-US" dirty="0" smtClean="0"/>
              <a:t>KV </a:t>
            </a:r>
            <a:r>
              <a:rPr lang="en-US" dirty="0" smtClean="0"/>
              <a:t>Pairs</a:t>
            </a:r>
          </a:p>
          <a:p>
            <a:pPr lvl="2"/>
            <a:r>
              <a:rPr lang="en-US" dirty="0" smtClean="0"/>
              <a:t>Optional</a:t>
            </a:r>
            <a:endParaRPr lang="en-US" dirty="0" smtClean="0"/>
          </a:p>
          <a:p>
            <a:r>
              <a:rPr lang="en-US" dirty="0" smtClean="0"/>
              <a:t>Relationships</a:t>
            </a:r>
          </a:p>
          <a:p>
            <a:pPr lvl="1"/>
            <a:r>
              <a:rPr lang="en-US" dirty="0" smtClean="0"/>
              <a:t>Start </a:t>
            </a:r>
            <a:r>
              <a:rPr lang="en-US" dirty="0" smtClean="0"/>
              <a:t>node</a:t>
            </a:r>
          </a:p>
          <a:p>
            <a:pPr lvl="2"/>
            <a:r>
              <a:rPr lang="en-US" dirty="0" smtClean="0"/>
              <a:t>Mandatory</a:t>
            </a:r>
            <a:endParaRPr lang="en-US" dirty="0" smtClean="0"/>
          </a:p>
          <a:p>
            <a:pPr lvl="1"/>
            <a:r>
              <a:rPr lang="en-US" dirty="0" smtClean="0"/>
              <a:t>End </a:t>
            </a:r>
            <a:r>
              <a:rPr lang="en-US" dirty="0" smtClean="0"/>
              <a:t>node</a:t>
            </a:r>
          </a:p>
          <a:p>
            <a:pPr lvl="2"/>
            <a:r>
              <a:rPr lang="en-US" dirty="0" smtClean="0"/>
              <a:t>Which can be the same as the start node</a:t>
            </a:r>
          </a:p>
          <a:p>
            <a:pPr lvl="2"/>
            <a:r>
              <a:rPr lang="en-US" dirty="0" smtClean="0"/>
              <a:t>Mandatory</a:t>
            </a:r>
            <a:endParaRPr lang="en-US" dirty="0" smtClean="0"/>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 new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EmbeddedGraphDatabase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5" end="5"/>
                                            </p:txEl>
                                          </p:spTgt>
                                        </p:tgtEl>
                                        <p:attrNameLst>
                                          <p:attrName>style.visibility</p:attrName>
                                        </p:attrNameLst>
                                      </p:cBhvr>
                                      <p:to>
                                        <p:strVal val="visible"/>
                                      </p:to>
                                    </p:set>
                                    <p:anim calcmode="lin" valueType="num">
                                      <p:cBhvr additive="base">
                                        <p:cTn id="1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5" end="5"/>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1" end="1"/>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2" end="2"/>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5" end="5"/>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6" end="6"/>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7" end="7"/>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8" end="8"/>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a:t>
            </a:r>
            <a:r>
              <a:rPr lang="en-US" dirty="0" smtClean="0"/>
              <a:t>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37121</TotalTime>
  <Words>9232</Words>
  <Application>Microsoft Macintosh PowerPoint</Application>
  <PresentationFormat>On-screen Show (4:3)</PresentationFormat>
  <Paragraphs>1522</Paragraphs>
  <Slides>191</Slides>
  <Notes>59</Notes>
  <HiddenSlides>0</HiddenSlides>
  <MMClips>1</MMClips>
  <ScaleCrop>false</ScaleCrop>
  <HeadingPairs>
    <vt:vector size="4" baseType="variant">
      <vt:variant>
        <vt:lpstr>Theme</vt:lpstr>
      </vt:variant>
      <vt:variant>
        <vt:i4>1</vt:i4>
      </vt:variant>
      <vt:variant>
        <vt:lpstr>Slide Titles</vt:lpstr>
      </vt:variant>
      <vt:variant>
        <vt:i4>191</vt:i4>
      </vt:variant>
    </vt:vector>
  </HeadingPairs>
  <TitlesOfParts>
    <vt:vector size="192" baseType="lpstr">
      <vt:lpstr>Office Theme</vt:lpstr>
      <vt:lpstr>PowerPoint Presentation</vt:lpstr>
      <vt:lpstr>A Programmatic Introduction to Neo4j</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Side note: RDBMS performance</vt:lpstr>
      <vt:lpstr>Trend 4: Architecture</vt:lpstr>
      <vt:lpstr>Trend 4: Architecture</vt:lpstr>
      <vt:lpstr>Trend 4: Architecture</vt:lpstr>
      <vt:lpstr>Four NOSQL Categories</vt:lpstr>
      <vt:lpstr>Key-Value Stores</vt:lpstr>
      <vt:lpstr>Pros and Cons</vt:lpstr>
      <vt:lpstr>Column Family (BigTable)</vt:lpstr>
      <vt:lpstr>Pros and Cons</vt:lpstr>
      <vt:lpstr>Document Databases</vt:lpstr>
      <vt:lpstr>Pros and Cons</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Example Query</vt:lpstr>
      <vt:lpstr>Results</vt:lpstr>
      <vt:lpstr>Shell</vt:lpstr>
      <vt:lpstr>Webadmin Console</vt:lpstr>
      <vt:lpstr>Code</vt:lpstr>
      <vt:lpstr>Code</vt:lpstr>
      <vt:lpstr>Exercise 8a</vt:lpstr>
      <vt:lpstr>Where and Aggregation</vt:lpstr>
      <vt:lpstr>Exercise 8b</vt:lpstr>
      <vt:lpstr>Exercise 8c</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Adding Incarnations</vt:lpstr>
      <vt:lpstr>Batches</vt:lpstr>
      <vt:lpstr>Batch Example</vt:lpstr>
      <vt:lpstr>Paged Traversers</vt:lpstr>
      <vt:lpstr>Creating a Paged Traverser</vt:lpstr>
      <vt:lpstr>Response</vt:lpstr>
      <vt:lpstr>Paging Results</vt:lpstr>
      <vt:lpstr>Exercise</vt:lpstr>
      <vt:lpstr>Koan 12</vt:lpstr>
      <vt:lpstr>What are Unmanaged Extensions?</vt:lpstr>
      <vt:lpstr>How to use Unmanaged Extensions</vt:lpstr>
      <vt:lpstr>Exercise</vt:lpstr>
      <vt:lpstr>Koan 13</vt:lpstr>
      <vt:lpstr>Managed Extensions</vt:lpstr>
      <vt:lpstr>Koan 14</vt:lpstr>
      <vt:lpstr>Security</vt:lpstr>
      <vt:lpstr>Security Rules</vt:lpstr>
      <vt:lpstr>Implement Interface org.neo4j.server.rest.security.SecurityRule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622</cp:revision>
  <cp:lastPrinted>2011-11-30T03:37:15Z</cp:lastPrinted>
  <dcterms:created xsi:type="dcterms:W3CDTF">2011-03-08T13:24:17Z</dcterms:created>
  <dcterms:modified xsi:type="dcterms:W3CDTF">2012-01-06T16:53:16Z</dcterms:modified>
</cp:coreProperties>
</file>